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10-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Wildfire Feedback Loop</a:t>
            </a:r>
          </a:p>
          <a:p>
            <a:pPr algn="ctr">
              <a:defRPr sz="1500" i="1">
                <a:solidFill>
                  <a:srgbClr val="1A1A2E"/>
                </a:solidFill>
              </a:defRPr>
            </a:pPr>
            <a:r>
              <a:t>Modeling How Fire, Climate, and Ecosystems Create a Self-Reinforcing Cycle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HS-ESS3-3, HS-LS2-6</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the positive feedback loop where wildfire destroys vegetation, reduces soil moisture, and creates conditions for more intense future fires</a:t>
            </a:r>
          </a:p>
          <a:p>
            <a:pPr>
              <a:spcBef>
                <a:spcPts val="800"/>
              </a:spcBef>
              <a:defRPr sz="1600">
                <a:solidFill>
                  <a:srgbClr val="1A1A2E"/>
                </a:solidFill>
              </a:defRPr>
            </a:pPr>
            <a:r>
              <a:t>  *  Explain how fuel load, fire intensity, soil moisture, wind speed, and vegetation recovery interact in wildfire dynamics</a:t>
            </a:r>
          </a:p>
          <a:p>
            <a:pPr>
              <a:spcBef>
                <a:spcPts val="800"/>
              </a:spcBef>
              <a:defRPr sz="1600">
                <a:solidFill>
                  <a:srgbClr val="1A1A2E"/>
                </a:solidFill>
              </a:defRPr>
            </a:pPr>
            <a:r>
              <a:t>  *  Predict how climate change is accelerating the wildfire feedback cycle by lengthening fire seasons and increasing fuel dryness</a:t>
            </a:r>
          </a:p>
          <a:p>
            <a:pPr>
              <a:spcBef>
                <a:spcPts val="800"/>
              </a:spcBef>
              <a:defRPr sz="1600">
                <a:solidFill>
                  <a:srgbClr val="1A1A2E"/>
                </a:solidFill>
              </a:defRPr>
            </a:pPr>
            <a:r>
              <a:t>  *  Analyze why fire suppression policies have paradoxically made wildfires more dangerous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Fuel Load</a:t>
            </a:r>
          </a:p>
          <a:p>
            <a:pPr>
              <a:defRPr sz="1300" i="1">
                <a:solidFill>
                  <a:srgbClr val="1A1A2E"/>
                </a:solidFill>
              </a:defRPr>
            </a:pPr>
            <a:r>
              <a:t>     The total amount of combustible material — dead leaves, fallen branches, dry grass, bark, and even living vegetation — available to burn in a given area, measured in tons per hectare</a:t>
            </a:r>
          </a:p>
          <a:p>
            <a:pPr>
              <a:spcBef>
                <a:spcPts val="800"/>
              </a:spcBef>
              <a:defRPr sz="1500" b="1">
                <a:solidFill>
                  <a:srgbClr val="0D1B2A"/>
                </a:solidFill>
              </a:defRPr>
            </a:pPr>
            <a:r>
              <a:t>  Fire Intensity</a:t>
            </a:r>
          </a:p>
          <a:p>
            <a:pPr>
              <a:defRPr sz="1300" i="1">
                <a:solidFill>
                  <a:srgbClr val="1A1A2E"/>
                </a:solidFill>
              </a:defRPr>
            </a:pPr>
            <a:r>
              <a:t>     The rate of heat energy released by a wildfire, measured in kilowatts per meter of fire front — low-intensity fires clear underbrush, while high-intensity crown fires destroy entire ecosystems</a:t>
            </a:r>
          </a:p>
          <a:p>
            <a:pPr>
              <a:spcBef>
                <a:spcPts val="800"/>
              </a:spcBef>
              <a:defRPr sz="1500" b="1">
                <a:solidFill>
                  <a:srgbClr val="0D1B2A"/>
                </a:solidFill>
              </a:defRPr>
            </a:pPr>
            <a:r>
              <a:t>  Soil Moisture</a:t>
            </a:r>
          </a:p>
          <a:p>
            <a:pPr>
              <a:defRPr sz="1300" i="1">
                <a:solidFill>
                  <a:srgbClr val="1A1A2E"/>
                </a:solidFill>
              </a:defRPr>
            </a:pPr>
            <a:r>
              <a:t>     The amount of water held in the soil, which affects both vegetation health and fire behavior — dry soil means stressed vegetation with higher fuel ignitability and faster fire spread</a:t>
            </a:r>
          </a:p>
          <a:p>
            <a:pPr>
              <a:spcBef>
                <a:spcPts val="800"/>
              </a:spcBef>
              <a:defRPr sz="1500" b="1">
                <a:solidFill>
                  <a:srgbClr val="0D1B2A"/>
                </a:solidFill>
              </a:defRPr>
            </a:pPr>
            <a:r>
              <a:t>  Positive Feedback Loop</a:t>
            </a:r>
          </a:p>
          <a:p>
            <a:pPr>
              <a:defRPr sz="1300" i="1">
                <a:solidFill>
                  <a:srgbClr val="1A1A2E"/>
                </a:solidFill>
              </a:defRPr>
            </a:pPr>
            <a:r>
              <a:t>     A self-reinforcing cycle where the output of a system amplifies the input — in wildfire: fire reduces vegetation → less vegetation means drier soil → drier soil makes more fuel flammable → next fire is more intense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are wildfires getting bigger, hotter, and harder to stop — and is the cycle feeding itself?</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How Fire, Climate, and Ecosystems Create a Self-Reinforcing Cycle. Today we'll build a MODEL to discover the answer!</a:t>
            </a:r>
          </a:p>
        </p:txBody>
      </p:sp>
      <p:pic>
        <p:nvPicPr>
          <p:cNvPr id="8" name="Picture 7" descr="G09L1-L10-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10-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Wind Speed</a:t>
            </a:r>
          </a:p>
          <a:p>
            <a:pPr>
              <a:spcBef>
                <a:spcPts val="600"/>
              </a:spcBef>
              <a:defRPr sz="1600"/>
            </a:pPr>
            <a:r>
              <a:t>     *  Fuel Load</a:t>
            </a:r>
          </a:p>
          <a:p>
            <a:pPr>
              <a:spcBef>
                <a:spcPts val="600"/>
              </a:spcBef>
              <a:defRPr sz="1600"/>
            </a:pPr>
            <a:r>
              <a:t>     *  Fire Intensity</a:t>
            </a:r>
          </a:p>
          <a:p>
            <a:pPr>
              <a:spcBef>
                <a:spcPts val="600"/>
              </a:spcBef>
              <a:defRPr sz="1600"/>
            </a:pPr>
            <a:r>
              <a:t>     *  Soil Moisture</a:t>
            </a:r>
          </a:p>
          <a:p>
            <a:pPr>
              <a:spcBef>
                <a:spcPts val="600"/>
              </a:spcBef>
              <a:defRPr sz="1600"/>
            </a:pPr>
            <a:r>
              <a:t>     *  Vegetation Recovery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10-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After a major wildfire burns through a forest, how does the destruction affect Soil Moisture, Fuel Load for the next fire, and Vegetation Recovery? Where does the feedback loop either stabilize or spiral out of control?</a:t>
            </a:r>
          </a:p>
        </p:txBody>
      </p:sp>
      <p:pic>
        <p:nvPicPr>
          <p:cNvPr id="8" name="Picture 7" descr="G09L1-L10-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Low-Intensity Fire, Healthy Forest</a:t>
            </a:r>
          </a:p>
          <a:p>
            <a:pPr>
              <a:defRPr sz="1400"/>
            </a:pPr>
            <a:r>
              <a:t>     Set Wind Speed to low with moderate Fuel Load — observe how a mild fire clears underbrush without destroying the ecosystem</a:t>
            </a:r>
          </a:p>
          <a:p>
            <a:pPr>
              <a:spcBef>
                <a:spcPts val="1200"/>
              </a:spcBef>
              <a:defRPr sz="1600" b="1"/>
            </a:pPr>
            <a:r>
              <a:t>Extreme Fire, Drought Conditions</a:t>
            </a:r>
          </a:p>
          <a:p>
            <a:pPr>
              <a:defRPr sz="1400"/>
            </a:pPr>
            <a:r>
              <a:t>     Set Wind Speed to high with maximum Fuel Load and low Soil Moisture — observe the catastrophic fire and its impact on future fire conditions</a:t>
            </a:r>
          </a:p>
          <a:p>
            <a:pPr>
              <a:spcBef>
                <a:spcPts val="1200"/>
              </a:spcBef>
              <a:defRPr sz="1600" b="1"/>
            </a:pPr>
            <a:r>
              <a:t>Post-Fire Recovery</a:t>
            </a:r>
          </a:p>
          <a:p>
            <a:pPr>
              <a:defRPr sz="1400"/>
            </a:pPr>
            <a:r>
              <a:t>     After a major fire, track Vegetation Recovery and Soil Moisture over time — observe whether the ecosystem recovers or enters the destructive feedback loop</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Low-intensity fires are natural and beneficial — they clear fuel buildup, recycle nutrients, and promote biodiversity, keeping forests healthy and reducing the risk of catastrophic fires</a:t>
            </a:r>
          </a:p>
          <a:p>
            <a:pPr>
              <a:spcBef>
                <a:spcPts val="1000"/>
              </a:spcBef>
              <a:defRPr sz="1500">
                <a:solidFill>
                  <a:srgbClr val="1A1A2E"/>
                </a:solidFill>
              </a:defRPr>
            </a:pPr>
            <a:r>
              <a:t>  *  A positive feedback loop exists: intense fire destroys vegetation → less vegetation means less water retention → drier soil creates drier fuel → next fire burns hotter → even more vegetation destroyed</a:t>
            </a:r>
          </a:p>
          <a:p>
            <a:pPr>
              <a:spcBef>
                <a:spcPts val="1000"/>
              </a:spcBef>
              <a:defRPr sz="1500">
                <a:solidFill>
                  <a:srgbClr val="1A1A2E"/>
                </a:solidFill>
              </a:defRPr>
            </a:pPr>
            <a:r>
              <a:t>  *  Decades of fire suppression have created unnaturally high fuel loads in many forests, turning what should be low-intensity surface fires into catastrophic crown fires that destroy entire ecosystems</a:t>
            </a:r>
          </a:p>
          <a:p>
            <a:pPr>
              <a:spcBef>
                <a:spcPts val="1000"/>
              </a:spcBef>
              <a:defRPr sz="1500">
                <a:solidFill>
                  <a:srgbClr val="1A1A2E"/>
                </a:solidFill>
              </a:defRPr>
            </a:pPr>
            <a:r>
              <a:t>  *  Climate change is accelerating the feedback loop by raising temperatures, extending drought seasons, and reducing soil moisture — creating fire conditions that exceed the ecosystem's ability to recover</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Wildfires are getting bigger, hotter, and harder to stop because of a self-reinforcing positive feedback loop accelerated by climate change and a century of fire suppression. When a catastrophic fire burns through a forest, it destroys the vegetation that holds soil moisture. Without vegetation, the soil dries out faster, which stresses any regrowing plants and makes dead material more flammable. The next fire encounters drier, more abundant fuel and burns even hotter. Meanwhile, decades of fire suppression have allowed fuel to accumulate to unnaturally high levels, and climate change has made droughts longer and more intense. The system is feeding itself — each fire creates the conditions for a worse one.</a:t>
            </a:r>
          </a:p>
        </p:txBody>
      </p:sp>
      <p:pic>
        <p:nvPicPr>
          <p:cNvPr id="8" name="Picture 7" descr="G09L1-L10-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Community Wildfire Resilience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comprehensive wildfire management plan for a community in the wildland-urban interface that breaks the feedback loop through prevention, preparation, and ecosystem restoration.</a:t>
            </a:r>
          </a:p>
          <a:p>
            <a:br/>
            <a:pPr>
              <a:spcBef>
                <a:spcPts val="1000"/>
              </a:spcBef>
              <a:defRPr sz="1600" b="1">
                <a:solidFill>
                  <a:srgbClr val="1A4780"/>
                </a:solidFill>
              </a:defRPr>
            </a:pPr>
            <a:r>
              <a:t>The Challenge:</a:t>
            </a:r>
          </a:p>
          <a:p>
            <a:pPr>
              <a:defRPr sz="1400"/>
            </a:pPr>
            <a:r>
              <a:t>A mountain community of 15,000 people borders a national forest that hasn't experienced a major fire in 80 years. Fuel loads are at record levels, drought conditions are worsening, and the forest is surrounded by new housing developments. The community has hired your team to design a wildfire resilience plan that addresses both immediate safety and long-term ecosystem health. Your plan must balance fire prevention with the ecological need for fire.</a:t>
            </a:r>
          </a:p>
          <a:p>
            <a:br/>
            <a:pPr>
              <a:spcBef>
                <a:spcPts val="1000"/>
              </a:spcBef>
              <a:defRPr sz="1600" b="1">
                <a:solidFill>
                  <a:srgbClr val="1A4780"/>
                </a:solidFill>
              </a:defRPr>
            </a:pPr>
            <a:r>
              <a:t>Think Like an Engineer:</a:t>
            </a:r>
          </a:p>
          <a:p>
            <a:pPr>
              <a:spcBef>
                <a:spcPts val="400"/>
              </a:spcBef>
              <a:defRPr sz="1300"/>
            </a:pPr>
            <a:r>
              <a:t>     *  How would you use prescribed burns and fuel reduction to break the feedback loop before a catastrophic fire occurs?</a:t>
            </a:r>
          </a:p>
          <a:p>
            <a:pPr>
              <a:spcBef>
                <a:spcPts val="400"/>
              </a:spcBef>
              <a:defRPr sz="1300"/>
            </a:pPr>
            <a:r>
              <a:t>     *  What design features would you recommend for homes and buildings in the wildland-urban interface?</a:t>
            </a:r>
          </a:p>
          <a:p>
            <a:pPr>
              <a:spcBef>
                <a:spcPts val="400"/>
              </a:spcBef>
              <a:defRPr sz="1300"/>
            </a:pPr>
            <a:r>
              <a:t>     *  How do you balance the ecological benefits of natural fire with the need to protect human lives and property?</a:t>
            </a:r>
          </a:p>
        </p:txBody>
      </p:sp>
      <p:pic>
        <p:nvPicPr>
          <p:cNvPr id="7" name="Picture 6" descr="G09L1-L10-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Wildfire Scientists study fire behavior, ecology, and management strategies using computational models and field research, earning $55,000–$110,000/year. Fire Ecologists study how fire shapes ecosystems and design prescribed burn programs, earning $50,000–$100,000/year. Urban Planners specializing in wildfire resilience design communities that can coexist with fire-prone landscapes, earning $60,000–$120,000/year.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